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379" r:id="rId2"/>
    <p:sldId id="413" r:id="rId3"/>
    <p:sldId id="399" r:id="rId4"/>
    <p:sldId id="416" r:id="rId5"/>
    <p:sldId id="404" r:id="rId6"/>
    <p:sldId id="418" r:id="rId7"/>
    <p:sldId id="417" r:id="rId8"/>
    <p:sldId id="414" r:id="rId9"/>
    <p:sldId id="415" r:id="rId10"/>
    <p:sldId id="406" r:id="rId11"/>
    <p:sldId id="407" r:id="rId12"/>
    <p:sldId id="408" r:id="rId13"/>
    <p:sldId id="409" r:id="rId14"/>
    <p:sldId id="405" r:id="rId15"/>
    <p:sldId id="410" r:id="rId16"/>
    <p:sldId id="411" r:id="rId17"/>
    <p:sldId id="412" r:id="rId18"/>
  </p:sldIdLst>
  <p:sldSz cx="9144000" cy="6858000" type="screen4x3"/>
  <p:notesSz cx="6794500" cy="9931400"/>
  <p:defaultTextStyle>
    <a:defPPr>
      <a:defRPr lang="it-IT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008000"/>
    <a:srgbClr val="0000FF"/>
    <a:srgbClr val="FF6600"/>
    <a:srgbClr val="CCFFCC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88259" autoAdjust="0"/>
  </p:normalViewPr>
  <p:slideViewPr>
    <p:cSldViewPr snapToGrid="0" snapToObjects="1">
      <p:cViewPr>
        <p:scale>
          <a:sx n="100" d="100"/>
          <a:sy n="100" d="100"/>
        </p:scale>
        <p:origin x="300" y="-18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-3984" y="-96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730E19B0-7174-4B35-B33A-CE2E4DF990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DA81A4B-ED12-473D-A737-B3C6654BAC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BE15E-223F-41F1-9F94-2D73857FC7BA}" type="datetimeFigureOut">
              <a:rPr lang="it-IT" smtClean="0"/>
              <a:t>30/07/2020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83F05D-6931-4F70-9948-438323D247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8A06077-31D5-449F-B4D3-7B3266E84F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0C40D-AD1E-4257-9F0D-BA61E0FA0D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34850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5D547F-65FD-47CC-958C-BA7CCFE85A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5E981-904D-4FCC-ABCB-BF7E630F16B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AD04753-9C7D-45A1-B290-034DCD5D3C5A}" type="datetimeFigureOut">
              <a:rPr lang="it-IT" altLang="it-IT"/>
              <a:pPr/>
              <a:t>30/07/2020</a:t>
            </a:fld>
            <a:endParaRPr lang="it-IT" altLang="it-IT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606803F-FCF3-4CAE-BF31-BF21FE48D9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t-IT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84C5FDF-CA5D-4DCB-8645-BA7C19070D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t-IT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A890B-2215-4FCF-A847-62414C03BA8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AD787-F1FE-42D3-804A-9496AE4979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00664C11-2C8B-4B5A-ACDF-DD795DDB2557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input audio waveform X is split into S frames.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It is to computational expensive to use the model for each frame. So we can use a VAD (Voice Activity Detection) or Silence filter to let the model process just the frames that contains voice.</a:t>
            </a:r>
          </a:p>
          <a:p>
            <a:r>
              <a:rPr lang="en-US" dirty="0"/>
              <a:t>This component must be very compact, low computational expensive and very fast, like just ignoring anything under 40db, it can be a piece of software or even a little piece hardware like some home device are using.</a:t>
            </a:r>
          </a:p>
          <a:p>
            <a:r>
              <a:rPr lang="en-US" dirty="0"/>
              <a:t>We need to aggregate the CNN predictions to come up to a decision on X.</a:t>
            </a:r>
          </a:p>
          <a:p>
            <a:r>
              <a:rPr lang="en-US" dirty="0"/>
              <a:t>Fusion rules can be used to reach a ﬁnal decision, such as the majority vote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39798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9842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9618EC63-3F1C-4708-8BBD-F754E0683254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Immagine 10" descr="DEI.eps">
            <a:extLst>
              <a:ext uri="{FF2B5EF4-FFF2-40B4-BE49-F238E27FC236}">
                <a16:creationId xmlns:a16="http://schemas.microsoft.com/office/drawing/2014/main" id="{88A4B2A4-3F0B-41B8-A0B5-7F6AF37835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3" t="31972" r="28108" b="33784"/>
          <a:stretch>
            <a:fillRect/>
          </a:stretch>
        </p:blipFill>
        <p:spPr bwMode="auto">
          <a:xfrm>
            <a:off x="0" y="1604963"/>
            <a:ext cx="1566863" cy="98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14">
            <a:extLst>
              <a:ext uri="{FF2B5EF4-FFF2-40B4-BE49-F238E27FC236}">
                <a16:creationId xmlns:a16="http://schemas.microsoft.com/office/drawing/2014/main" id="{03802282-C4C4-4396-8C29-825691C5ADBE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456">
            <a:extLst>
              <a:ext uri="{FF2B5EF4-FFF2-40B4-BE49-F238E27FC236}">
                <a16:creationId xmlns:a16="http://schemas.microsoft.com/office/drawing/2014/main" id="{1EEBF248-0272-48E8-AE89-2991295978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200" y="4683125"/>
            <a:ext cx="1547813" cy="145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C:\Documents and Settings\Andrea\My Documents\Downloads\DEI\DEI.png">
            <a:extLst>
              <a:ext uri="{FF2B5EF4-FFF2-40B4-BE49-F238E27FC236}">
                <a16:creationId xmlns:a16="http://schemas.microsoft.com/office/drawing/2014/main" id="{A295E3C2-7787-4EF9-9975-BB6BB60150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4221163"/>
            <a:ext cx="2260600" cy="226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612224" y="2743200"/>
            <a:ext cx="7123113" cy="16732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4208" y="1613568"/>
            <a:ext cx="7480968" cy="990600"/>
          </a:xfrm>
          <a:prstGeom prst="rect">
            <a:avLst/>
          </a:prstGeom>
          <a:solidFill>
            <a:srgbClr val="8F161C"/>
          </a:solidFill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Fare clic per modificare stile</a:t>
            </a:r>
          </a:p>
        </p:txBody>
      </p:sp>
      <p:sp>
        <p:nvSpPr>
          <p:cNvPr id="9" name="Segnaposto data 11">
            <a:extLst>
              <a:ext uri="{FF2B5EF4-FFF2-40B4-BE49-F238E27FC236}">
                <a16:creationId xmlns:a16="http://schemas.microsoft.com/office/drawing/2014/main" id="{E60B094F-F63B-4CFA-8A13-F88A219B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0" name="Segnaposto piè di pagina 13">
            <a:extLst>
              <a:ext uri="{FF2B5EF4-FFF2-40B4-BE49-F238E27FC236}">
                <a16:creationId xmlns:a16="http://schemas.microsoft.com/office/drawing/2014/main" id="{40037900-1213-475B-ACE1-758B373C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81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6E16F2A7-208A-48EC-92C1-AAD50D527F1B}"/>
              </a:ext>
            </a:extLst>
          </p:cNvPr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ttangolo 7">
            <a:extLst>
              <a:ext uri="{FF2B5EF4-FFF2-40B4-BE49-F238E27FC236}">
                <a16:creationId xmlns:a16="http://schemas.microsoft.com/office/drawing/2014/main" id="{88111850-52AA-44E9-B1F1-2A993983C509}"/>
              </a:ext>
            </a:extLst>
          </p:cNvPr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rgbClr val="8F161C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8">
            <a:extLst>
              <a:ext uri="{FF2B5EF4-FFF2-40B4-BE49-F238E27FC236}">
                <a16:creationId xmlns:a16="http://schemas.microsoft.com/office/drawing/2014/main" id="{2631C475-CB16-4CF4-ABFD-6F18B9EDAF20}"/>
              </a:ext>
            </a:extLst>
          </p:cNvPr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49E3ED01-4519-4A5F-8D76-E606F18198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4">
            <a:extLst>
              <a:ext uri="{FF2B5EF4-FFF2-40B4-BE49-F238E27FC236}">
                <a16:creationId xmlns:a16="http://schemas.microsoft.com/office/drawing/2014/main" id="{B01C5135-7413-4185-B1C7-80EB5E388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1949CFF8-FF6D-43C9-B353-2047D2E9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B384AE0-483E-4225-9ED3-198E56E808E8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34610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39CC1E-EE77-4C01-BC85-13A99389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61125"/>
            <a:ext cx="3187700" cy="260350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921D30-58EF-44FB-91D7-7A8FD0D2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1600" y="6435725"/>
            <a:ext cx="2895600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203DAA6-D34B-408D-B70B-082F1EB1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5930" y="6492875"/>
            <a:ext cx="1232140" cy="365125"/>
          </a:xfrm>
        </p:spPr>
        <p:txBody>
          <a:bodyPr/>
          <a:lstStyle/>
          <a:p>
            <a:r>
              <a:rPr lang="en-US" altLang="it-IT" dirty="0"/>
              <a:t>15 July 2019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204AA59-B7C8-4283-A154-03E01D2B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794" y="6475562"/>
            <a:ext cx="2744788" cy="365125"/>
          </a:xfrm>
        </p:spPr>
        <p:txBody>
          <a:bodyPr/>
          <a:lstStyle/>
          <a:p>
            <a:pPr>
              <a:defRPr/>
            </a:pPr>
            <a:r>
              <a:rPr lang="it-IT" dirty="0"/>
              <a:t>Ivancich Stefano </a:t>
            </a:r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F04B57C-CAC7-46FF-866E-1CF1419B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6477000"/>
            <a:ext cx="838200" cy="381000"/>
          </a:xfrm>
        </p:spPr>
        <p:txBody>
          <a:bodyPr/>
          <a:lstStyle/>
          <a:p>
            <a:fld id="{7A1D8CC2-AC32-48BF-A9F5-B79D7A95954F}" type="slidenum">
              <a:rPr lang="en-US" altLang="it-IT" smtClean="0"/>
              <a:pPr/>
              <a:t>‹N›</a:t>
            </a:fld>
            <a:endParaRPr lang="en-US" altLang="it-IT" dirty="0"/>
          </a:p>
        </p:txBody>
      </p:sp>
    </p:spTree>
    <p:extLst>
      <p:ext uri="{BB962C8B-B14F-4D97-AF65-F5344CB8AC3E}">
        <p14:creationId xmlns:p14="http://schemas.microsoft.com/office/powerpoint/2010/main" val="114759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B211F58-DADC-447F-A94E-E370C619D37C}"/>
              </a:ext>
            </a:extLst>
          </p:cNvPr>
          <p:cNvSpPr txBox="1">
            <a:spLocks/>
          </p:cNvSpPr>
          <p:nvPr userDrawn="1"/>
        </p:nvSpPr>
        <p:spPr>
          <a:xfrm>
            <a:off x="0" y="-17463"/>
            <a:ext cx="1323975" cy="990601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pPr defTabSz="914400" fontAlgn="auto">
              <a:spcAft>
                <a:spcPts val="0"/>
              </a:spcAft>
              <a:defRPr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8" descr="SigilloLogoLAST_WhiteOK">
            <a:extLst>
              <a:ext uri="{FF2B5EF4-FFF2-40B4-BE49-F238E27FC236}">
                <a16:creationId xmlns:a16="http://schemas.microsoft.com/office/drawing/2014/main" id="{B23F130F-1D47-429C-9C52-E274BFD7A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7" t="-9525" r="-1640" b="-6349"/>
          <a:stretch>
            <a:fillRect/>
          </a:stretch>
        </p:blipFill>
        <p:spPr bwMode="auto">
          <a:xfrm>
            <a:off x="7218363" y="-7938"/>
            <a:ext cx="1925637" cy="974726"/>
          </a:xfrm>
          <a:prstGeom prst="rect">
            <a:avLst/>
          </a:pr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magine 11" descr="DEI-neg.png">
            <a:extLst>
              <a:ext uri="{FF2B5EF4-FFF2-40B4-BE49-F238E27FC236}">
                <a16:creationId xmlns:a16="http://schemas.microsoft.com/office/drawing/2014/main" id="{271C40DB-EE05-469F-92FF-38D05FD11A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69850"/>
            <a:ext cx="1222375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-12522"/>
            <a:ext cx="5820611" cy="990600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13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7" name="Segnaposto data 11">
            <a:extLst>
              <a:ext uri="{FF2B5EF4-FFF2-40B4-BE49-F238E27FC236}">
                <a16:creationId xmlns:a16="http://schemas.microsoft.com/office/drawing/2014/main" id="{0B962183-4D7A-42AD-A823-F653ABB2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13">
            <a:extLst>
              <a:ext uri="{FF2B5EF4-FFF2-40B4-BE49-F238E27FC236}">
                <a16:creationId xmlns:a16="http://schemas.microsoft.com/office/drawing/2014/main" id="{2EB8B79B-2577-424C-B5BE-949FE0D9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77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6">
            <a:extLst>
              <a:ext uri="{FF2B5EF4-FFF2-40B4-BE49-F238E27FC236}">
                <a16:creationId xmlns:a16="http://schemas.microsoft.com/office/drawing/2014/main" id="{4003EA23-BEFB-4581-BDFE-AAB145918D49}"/>
              </a:ext>
            </a:extLst>
          </p:cNvPr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8" descr="C:\Documents and Settings\Andrea\My Documents\Downloads\DEI\DEI.png">
            <a:extLst>
              <a:ext uri="{FF2B5EF4-FFF2-40B4-BE49-F238E27FC236}">
                <a16:creationId xmlns:a16="http://schemas.microsoft.com/office/drawing/2014/main" id="{16BEEC2C-3543-4D4C-8342-04AA2D7E8F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3" y="879475"/>
            <a:ext cx="2262187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07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626" y="120531"/>
            <a:ext cx="6978316" cy="9906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E43236-6E64-4D63-8B22-FEE7B7605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571F4AB-1920-4FD3-A9F5-30AAB21B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6F8444-6F8C-45BD-A879-11A7C693D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34113FD-3850-44A4-9600-379DB4E7D5DF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2315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2" y="228600"/>
            <a:ext cx="6968957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7">
            <a:extLst>
              <a:ext uri="{FF2B5EF4-FFF2-40B4-BE49-F238E27FC236}">
                <a16:creationId xmlns:a16="http://schemas.microsoft.com/office/drawing/2014/main" id="{6253478B-7154-46EE-B9F7-58D3934B5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numero diapositiva 9">
            <a:extLst>
              <a:ext uri="{FF2B5EF4-FFF2-40B4-BE49-F238E27FC236}">
                <a16:creationId xmlns:a16="http://schemas.microsoft.com/office/drawing/2014/main" id="{17C024EB-6E73-498D-A819-01F1BB49B1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61C515EF-1388-40C5-A069-34A9BAA3B9F0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7" name="Segnaposto piè di pagina 11">
            <a:extLst>
              <a:ext uri="{FF2B5EF4-FFF2-40B4-BE49-F238E27FC236}">
                <a16:creationId xmlns:a16="http://schemas.microsoft.com/office/drawing/2014/main" id="{3AAEDA35-49AD-47F0-83F1-CCA9D3A7BA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5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18104" y="273050"/>
            <a:ext cx="6884737" cy="869950"/>
          </a:xfrm>
          <a:prstGeom prst="rect">
            <a:avLst/>
          </a:prstGeo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7" name="Segnaposto data 9">
            <a:extLst>
              <a:ext uri="{FF2B5EF4-FFF2-40B4-BE49-F238E27FC236}">
                <a16:creationId xmlns:a16="http://schemas.microsoft.com/office/drawing/2014/main" id="{59CF3DB4-62BB-4F59-974C-0E16AD454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numero diapositiva 11">
            <a:extLst>
              <a:ext uri="{FF2B5EF4-FFF2-40B4-BE49-F238E27FC236}">
                <a16:creationId xmlns:a16="http://schemas.microsoft.com/office/drawing/2014/main" id="{779CB8C1-5AD2-4E3C-BE32-A0D6E2FFB8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4DC7368-C0C7-45FB-B532-E039329825BC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9" name="Segnaposto piè di pagina 13">
            <a:extLst>
              <a:ext uri="{FF2B5EF4-FFF2-40B4-BE49-F238E27FC236}">
                <a16:creationId xmlns:a16="http://schemas.microsoft.com/office/drawing/2014/main" id="{7AE73E92-8E86-47EE-AE23-E3B883C6801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6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9391" y="286418"/>
            <a:ext cx="7184188" cy="86995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solidFill>
            <a:srgbClr val="8F161C"/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F601909-2351-4418-B776-E5F9E88D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539BD6-0C40-47A0-A677-2DCC3E80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E2CC77-0C77-4B5D-87BC-E6506B56D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6CA7A-D8C8-4950-9672-94C10C2A3FC5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80498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3F0572A-940E-4792-B681-62F0C5A1321C}"/>
              </a:ext>
            </a:extLst>
          </p:cNvPr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184AEE3-E1FE-44A5-B214-797EEF5D53C6}"/>
              </a:ext>
            </a:extLst>
          </p:cNvPr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E74B956-7CAB-40E3-AEF2-3F0BF606C3CB}"/>
              </a:ext>
            </a:extLst>
          </p:cNvPr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rgbClr val="8F161C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1B79ACD-56BE-4B1F-BDE3-E74FD69C9DC0}"/>
              </a:ext>
            </a:extLst>
          </p:cNvPr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Immagine 14" descr="DEI.eps">
            <a:extLst>
              <a:ext uri="{FF2B5EF4-FFF2-40B4-BE49-F238E27FC236}">
                <a16:creationId xmlns:a16="http://schemas.microsoft.com/office/drawing/2014/main" id="{71817F77-9210-421C-BC40-370C40181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3" t="31972" r="27361" b="30646"/>
          <a:stretch>
            <a:fillRect/>
          </a:stretch>
        </p:blipFill>
        <p:spPr bwMode="auto">
          <a:xfrm>
            <a:off x="0" y="3589338"/>
            <a:ext cx="1484313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Fare clic sull'icona per inserire un'immagine</a:t>
            </a:r>
            <a:endParaRPr lang="en-US" noProof="0" dirty="0"/>
          </a:p>
        </p:txBody>
      </p:sp>
      <p:sp>
        <p:nvSpPr>
          <p:cNvPr id="10" name="Segnaposto data 11">
            <a:extLst>
              <a:ext uri="{FF2B5EF4-FFF2-40B4-BE49-F238E27FC236}">
                <a16:creationId xmlns:a16="http://schemas.microsoft.com/office/drawing/2014/main" id="{179F4D11-977B-4EAE-910F-2C054C87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1" name="Segnaposto numero diapositiva 12">
            <a:extLst>
              <a:ext uri="{FF2B5EF4-FFF2-40B4-BE49-F238E27FC236}">
                <a16:creationId xmlns:a16="http://schemas.microsoft.com/office/drawing/2014/main" id="{931650F2-4710-4443-8D8E-2D7C7465DE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D7D9A8EF-5964-469B-B6B8-A1A04A8AEE88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12" name="Segnaposto piè di pagina 13">
            <a:extLst>
              <a:ext uri="{FF2B5EF4-FFF2-40B4-BE49-F238E27FC236}">
                <a16:creationId xmlns:a16="http://schemas.microsoft.com/office/drawing/2014/main" id="{5E5AE1B6-82E3-4538-805E-07CD6E46C8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3" y="241968"/>
            <a:ext cx="7222976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CF20D8-CE3C-42CB-96F7-FFDAD7AE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59760D-C0E6-4247-8969-9ED2F6C9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453885-984F-4064-8A06-464524B0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8D869FAD-22E2-41D6-B70E-744273523090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4737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egnaposto testo 12">
            <a:extLst>
              <a:ext uri="{FF2B5EF4-FFF2-40B4-BE49-F238E27FC236}">
                <a16:creationId xmlns:a16="http://schemas.microsoft.com/office/drawing/2014/main" id="{93EAA8BA-FED8-41D4-949F-1FA0205C6B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27013" y="1376363"/>
            <a:ext cx="8756650" cy="510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/>
              <a:t>Fare clic per modificare gli stili del testo dello schema</a:t>
            </a:r>
          </a:p>
          <a:p>
            <a:pPr lvl="1"/>
            <a:r>
              <a:rPr lang="en-US" altLang="it-IT"/>
              <a:t>Secondo livello</a:t>
            </a:r>
          </a:p>
          <a:p>
            <a:pPr lvl="2"/>
            <a:r>
              <a:rPr lang="en-US" altLang="it-IT"/>
              <a:t>Terzo livello</a:t>
            </a:r>
          </a:p>
          <a:p>
            <a:pPr lvl="3"/>
            <a:r>
              <a:rPr lang="en-US" altLang="it-IT"/>
              <a:t>Quarto livello</a:t>
            </a:r>
          </a:p>
          <a:p>
            <a:pPr lvl="4"/>
            <a:r>
              <a:rPr lang="en-US" altLang="it-IT"/>
              <a:t>Quinto livello</a:t>
            </a:r>
          </a:p>
        </p:txBody>
      </p:sp>
      <p:sp>
        <p:nvSpPr>
          <p:cNvPr id="14" name="Segnaposto data 13">
            <a:extLst>
              <a:ext uri="{FF2B5EF4-FFF2-40B4-BE49-F238E27FC236}">
                <a16:creationId xmlns:a16="http://schemas.microsoft.com/office/drawing/2014/main" id="{D6EEE8F7-2AAA-4BD1-9BE8-82B4B98344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48335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endParaRPr lang="en-US" alt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816FFFA-AF79-4F52-B885-90C9A2C9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77000"/>
            <a:ext cx="2744788" cy="365125"/>
          </a:xfrm>
          <a:prstGeom prst="rect">
            <a:avLst/>
          </a:prstGeom>
        </p:spPr>
        <p:txBody>
          <a:bodyPr vert="horz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B44C8B5F-7830-4C1D-8AF0-F12C0C76CF8F}"/>
              </a:ext>
            </a:extLst>
          </p:cNvPr>
          <p:cNvSpPr/>
          <p:nvPr userDrawn="1"/>
        </p:nvSpPr>
        <p:spPr>
          <a:xfrm>
            <a:off x="0" y="0"/>
            <a:ext cx="9144000" cy="1030288"/>
          </a:xfrm>
          <a:prstGeom prst="rect">
            <a:avLst/>
          </a:prstGeom>
          <a:solidFill>
            <a:srgbClr val="9B00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sp>
        <p:nvSpPr>
          <p:cNvPr id="25" name="Segnaposto numero diapositiva 28">
            <a:extLst>
              <a:ext uri="{FF2B5EF4-FFF2-40B4-BE49-F238E27FC236}">
                <a16:creationId xmlns:a16="http://schemas.microsoft.com/office/drawing/2014/main" id="{E0BCAF6C-B6EA-476C-93C6-C2F4C1326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38613" y="6477000"/>
            <a:ext cx="838200" cy="381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fld id="{7A1D8CC2-AC32-48BF-A9F5-B79D7A95954F}" type="slidenum">
              <a:rPr lang="en-US" altLang="it-IT"/>
              <a:pPr/>
              <a:t>‹N›</a:t>
            </a:fld>
            <a:endParaRPr lang="en-US" altLang="it-IT"/>
          </a:p>
        </p:txBody>
      </p:sp>
      <p:pic>
        <p:nvPicPr>
          <p:cNvPr id="1031" name="Immagine 11" descr="DEI-neg.png">
            <a:extLst>
              <a:ext uri="{FF2B5EF4-FFF2-40B4-BE49-F238E27FC236}">
                <a16:creationId xmlns:a16="http://schemas.microsoft.com/office/drawing/2014/main" id="{57596463-73DE-4AD0-9418-AA743210945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350" y="125413"/>
            <a:ext cx="1323975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FFFFF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800000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FF6600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olo 1">
            <a:extLst>
              <a:ext uri="{FF2B5EF4-FFF2-40B4-BE49-F238E27FC236}">
                <a16:creationId xmlns:a16="http://schemas.microsoft.com/office/drawing/2014/main" id="{E94BF679-AC30-4EAD-A419-EDA1EBC065E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0" y="1189038"/>
            <a:ext cx="9144000" cy="182086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it-IT" sz="4800" dirty="0"/>
              <a:t>????Key word Spotting???</a:t>
            </a:r>
            <a:endParaRPr lang="en-GB" altLang="it-IT" sz="4800" dirty="0"/>
          </a:p>
        </p:txBody>
      </p:sp>
      <p:pic>
        <p:nvPicPr>
          <p:cNvPr id="3" name="Picture 8" descr="http://ims.dei.unipd.it/websites/ircdl/images/dei-logo.gif">
            <a:extLst>
              <a:ext uri="{FF2B5EF4-FFF2-40B4-BE49-F238E27FC236}">
                <a16:creationId xmlns:a16="http://schemas.microsoft.com/office/drawing/2014/main" id="{5755C44F-A492-4972-BDC3-BF2C229D7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8255" y="4777789"/>
            <a:ext cx="2094398" cy="1384895"/>
          </a:xfrm>
          <a:prstGeom prst="rect">
            <a:avLst/>
          </a:prstGeom>
          <a:noFill/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EC9926AE-8346-4EE9-8BC0-A762B576E0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63" y="3276601"/>
            <a:ext cx="2724581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Students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Masiero Luca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D4372A6-7DFF-4307-862E-943901A82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5454" y="3276601"/>
            <a:ext cx="2419782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Supervisor: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Rossi Michele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394F868-4F85-4530-A22D-DDC49902C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8883" y="6162683"/>
            <a:ext cx="2906233" cy="50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Image Extraction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1391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MRI are 3D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so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to make them 2D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we used the following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image extraction operation: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for a given voxel point, three patches of MRI 32x32 are extracted from the three planes, concatenated into a three-channel picture and resized in order to match the input size of the neural network.</a:t>
            </a:r>
          </a:p>
        </p:txBody>
      </p:sp>
      <p:pic>
        <p:nvPicPr>
          <p:cNvPr id="5" name="Immagine 4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CA984F47-3541-485D-BA06-7F693C26D2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8" r="26187" b="79232"/>
          <a:stretch/>
        </p:blipFill>
        <p:spPr>
          <a:xfrm>
            <a:off x="440189" y="2573079"/>
            <a:ext cx="8374875" cy="383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34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Example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6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98D812D-B0F1-400E-B4E9-5BB314BD0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939" y="1220281"/>
            <a:ext cx="6416118" cy="503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431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Production Architecture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7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3" name="Immagine 2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B806BBAF-5620-423B-81CA-68D66BFD4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026" b="32662"/>
          <a:stretch/>
        </p:blipFill>
        <p:spPr>
          <a:xfrm>
            <a:off x="931653" y="1112068"/>
            <a:ext cx="7010817" cy="542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70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Training Architecture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1028296"/>
            <a:ext cx="8599487" cy="961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Extract 100 pictures from each MRI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Perform some data augmentation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Fed them into </a:t>
            </a:r>
            <a:r>
              <a:rPr lang="en-US" altLang="it-IT" sz="1800" dirty="0" err="1">
                <a:solidFill>
                  <a:srgbClr val="000000"/>
                </a:solidFill>
                <a:latin typeface="Garamond" panose="02020404030301010803" pitchFamily="18" charset="0"/>
              </a:rPr>
              <a:t>AlexNet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3" name="Immagine 2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602060BF-8271-4B4B-AD84-B1F7B460A4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591" r="25030"/>
          <a:stretch/>
        </p:blipFill>
        <p:spPr>
          <a:xfrm>
            <a:off x="1258347" y="1989427"/>
            <a:ext cx="6698612" cy="441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35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Architecture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9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 key challenge in applying CNNs is that sufficient training data are not always available in medical images. To avoid Over/Under-fitting:</a:t>
            </a: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Augmentation: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In case of medical images this often comes down to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mirror flipping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, small-magnitude translations, weak Gaussian blurring,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brightness augmentation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and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shadow augmentation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TransferLearning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from </a:t>
            </a: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AlexNet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: training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CNN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from scratch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is usually challenging owing to the limited amount of labeled medical data. A promising alternative is to fine-tune the weights of a network that was trained using a large set of labeled natural images.</a:t>
            </a:r>
          </a:p>
          <a:p>
            <a:pPr marL="1085850" lvl="1" indent="-342900" eaLnBrk="1" hangingPunct="1"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Prof. </a:t>
            </a:r>
            <a:r>
              <a:rPr lang="en-US" altLang="it-IT" sz="2000" dirty="0" err="1">
                <a:solidFill>
                  <a:srgbClr val="000000"/>
                </a:solidFill>
                <a:latin typeface="Garamond" panose="02020404030301010803" pitchFamily="18" charset="0"/>
              </a:rPr>
              <a:t>Tajbakhsh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, Illinois Institute of Technology: considered several medical imaging applications and investigated how the performance of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CNNs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trained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from scratch compared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with the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pre-trained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CNNs.</a:t>
            </a:r>
            <a:b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</a:b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Their experiments demonstrated that pretrained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CNNs performed better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than CNN trained from scratch.</a:t>
            </a:r>
          </a:p>
        </p:txBody>
      </p:sp>
    </p:spTree>
    <p:extLst>
      <p:ext uri="{BB962C8B-B14F-4D97-AF65-F5344CB8AC3E}">
        <p14:creationId xmlns:p14="http://schemas.microsoft.com/office/powerpoint/2010/main" val="2097444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7833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1098847"/>
            <a:ext cx="8599487" cy="1543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Due to the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lack of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memory (RAM) and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computational power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given to us, as we were undergraduate students: </a:t>
            </a: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Instead of converting each MRI in 100 pictures, we have extracted only 8 pictures for each MRI, Trained on 3 folds instead of 20, haven’t performed any data augmentation.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However,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our supervisor will execute more exhaustive tests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1800" b="1" dirty="0">
                <a:solidFill>
                  <a:srgbClr val="000000"/>
                </a:solidFill>
                <a:latin typeface="Garamond" panose="02020404030301010803" pitchFamily="18" charset="0"/>
              </a:rPr>
              <a:t>CN vs AD: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00A64CD-33B7-45DF-B621-7AD41292C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54" y="2396319"/>
            <a:ext cx="7152044" cy="1145078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D73C3386-E891-48BB-AEB0-70BDADFC5C3E}"/>
              </a:ext>
            </a:extLst>
          </p:cNvPr>
          <p:cNvSpPr/>
          <p:nvPr/>
        </p:nvSpPr>
        <p:spPr>
          <a:xfrm>
            <a:off x="272255" y="3614865"/>
            <a:ext cx="1483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CN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F83764-8E2C-4622-A41A-23C39E378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353" y="3701886"/>
            <a:ext cx="7152044" cy="1163850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B2D9FFBC-3F82-40F4-B00D-831C3B019773}"/>
              </a:ext>
            </a:extLst>
          </p:cNvPr>
          <p:cNvSpPr/>
          <p:nvPr/>
        </p:nvSpPr>
        <p:spPr>
          <a:xfrm>
            <a:off x="236603" y="4865736"/>
            <a:ext cx="1827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MCInc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0BD3C23-67FF-4D9B-BCCA-913A89A3E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353" y="5219083"/>
            <a:ext cx="7161424" cy="116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250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>
                <a:solidFill>
                  <a:srgbClr val="FFFFFF"/>
                </a:solidFill>
                <a:latin typeface="Tw Cen MT" panose="020B0602020104020603" pitchFamily="34" charset="0"/>
              </a:rPr>
              <a:t>Conclusions</a:t>
            </a:r>
            <a:endParaRPr lang="en-US" altLang="it-IT" sz="6000" dirty="0">
              <a:solidFill>
                <a:srgbClr val="FFFFFF"/>
              </a:solidFill>
              <a:latin typeface="Tw Cen MT" panose="020B0602020104020603" pitchFamily="34" charset="0"/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130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11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Conclusions: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tests showed that our model was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very good at classify CN vs AD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, that is an extraordinary results, because today to recognize if a person has Alzheimer different invasive medical tests must be done. With our model we need just a Magnetic Resonance.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Unfortunately CN vs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and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MCInc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vs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problems doesn’t reach good results, we think most of the problem is due to the lack of computational power.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Future Work: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Try different hyper-parameters during training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Change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structure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of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network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using: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pretrained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VGG-19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or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Inception v4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3D-Convolution</a:t>
            </a:r>
          </a:p>
        </p:txBody>
      </p:sp>
    </p:spTree>
    <p:extLst>
      <p:ext uri="{BB962C8B-B14F-4D97-AF65-F5344CB8AC3E}">
        <p14:creationId xmlns:p14="http://schemas.microsoft.com/office/powerpoint/2010/main" val="2438652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Thank You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130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12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2426573"/>
            <a:ext cx="8599487" cy="2004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Thanks for your attention!</a:t>
            </a:r>
          </a:p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73215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Outline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The Problem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The Solution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What we tried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1: 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2: </a:t>
            </a:r>
            <a:r>
              <a:rPr lang="en-US" altLang="it-IT" sz="26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 on 80 </a:t>
            </a:r>
            <a:r>
              <a:rPr lang="en-US" altLang="it-IT" sz="2600" dirty="0" err="1">
                <a:solidFill>
                  <a:srgbClr val="000000"/>
                </a:solidFill>
                <a:latin typeface="Garamond" panose="02020404030301010803" pitchFamily="18" charset="0"/>
              </a:rPr>
              <a:t>Mels</a:t>
            </a: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, 40 MFCC and 40MFCC+delta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3: </a:t>
            </a:r>
            <a:r>
              <a:rPr lang="en-US" altLang="it-IT" sz="2600" dirty="0" err="1">
                <a:solidFill>
                  <a:srgbClr val="000000"/>
                </a:solidFill>
                <a:latin typeface="Garamond" panose="02020404030301010803" pitchFamily="18" charset="0"/>
              </a:rPr>
              <a:t>CNN+RNN+Attention</a:t>
            </a:r>
            <a:endParaRPr lang="en-US" altLang="it-IT" sz="26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Performance comparison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… ??????????????????????????????????????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600" dirty="0">
                <a:solidFill>
                  <a:srgbClr val="000000"/>
                </a:solidFill>
                <a:latin typeface="Garamond" panose="02020404030301010803" pitchFamily="18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207613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Problem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Key word spotting: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Detect a relatively small set of predefined keywords (10 or 21) in a stream of user utterances.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Application: Mobile phone, smart home device, industrial machines.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Real Time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Metrics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Accuracy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# of parameters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Prediction speed (milliseconds)</a:t>
            </a:r>
          </a:p>
        </p:txBody>
      </p:sp>
    </p:spTree>
    <p:extLst>
      <p:ext uri="{BB962C8B-B14F-4D97-AF65-F5344CB8AC3E}">
        <p14:creationId xmlns:p14="http://schemas.microsoft.com/office/powerpoint/2010/main" val="99852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Solution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pic>
        <p:nvPicPr>
          <p:cNvPr id="3" name="Immagine 2" descr="Immagine che contiene orologio&#10;&#10;Descrizione generata automaticamente">
            <a:extLst>
              <a:ext uri="{FF2B5EF4-FFF2-40B4-BE49-F238E27FC236}">
                <a16:creationId xmlns:a16="http://schemas.microsoft.com/office/drawing/2014/main" id="{34DF351E-9FBC-4CE5-A052-FE3F8F7DD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20" y="1196442"/>
            <a:ext cx="7405819" cy="504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64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What we tried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30548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–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Datasets: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10 commands (yes, no, up, down, left, right, on, off, stop, go)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21 commands (…, zero, one, two, three, four, five, six, seven, eight, nine,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unknown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Preprocessing techniques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 preprocessing (Raw Waveform)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80 Mel spectrogram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 + 40delta + 40deltadelta (=120)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Learning Architectures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(Small-Medium-Large)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CNN + RNN +Attention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C9B927-49DA-4C51-BB84-EAC7CB890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03" t="25215" r="56516" b="15738"/>
          <a:stretch/>
        </p:blipFill>
        <p:spPr>
          <a:xfrm>
            <a:off x="5145480" y="3074360"/>
            <a:ext cx="1651284" cy="127575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68CACCE-4C33-4D60-9191-E04F1DFF4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61" r="64801" b="19191"/>
          <a:stretch/>
        </p:blipFill>
        <p:spPr>
          <a:xfrm>
            <a:off x="6954463" y="3074360"/>
            <a:ext cx="1466850" cy="127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77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30548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–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7687AFC-0298-4EDC-A984-67E9A942D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1169397"/>
            <a:ext cx="9144000" cy="2506521"/>
          </a:xfrm>
          <a:prstGeom prst="rect">
            <a:avLst/>
          </a:prstGeom>
        </p:spPr>
      </p:pic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D2407F44-4A73-4BC5-A141-657CE63EBA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181969"/>
              </p:ext>
            </p:extLst>
          </p:nvPr>
        </p:nvGraphicFramePr>
        <p:xfrm>
          <a:off x="1300162" y="4301821"/>
          <a:ext cx="6096000" cy="175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14533638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7138299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8748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noProof="0" dirty="0"/>
                        <a:t>10 commands</a:t>
                      </a:r>
                    </a:p>
                    <a:p>
                      <a:pPr algn="ctr"/>
                      <a:r>
                        <a:rPr lang="en-US" b="0" noProof="0" dirty="0"/>
                        <a:t>(30k - 3k - 3k)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noProof="0" dirty="0"/>
                        <a:t>21 commands</a:t>
                      </a:r>
                    </a:p>
                    <a:p>
                      <a:pPr algn="ctr"/>
                      <a:r>
                        <a:rPr lang="en-US" b="0" noProof="0" dirty="0"/>
                        <a:t>(84k - 9k - 11k)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30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noProof="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0" dirty="0"/>
                        <a:t>0,93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513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noProof="0" dirty="0"/>
                        <a:t>#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0" dirty="0"/>
                        <a:t>257,018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525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noProof="0" dirty="0"/>
                        <a:t>Pred. 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381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53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30548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–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698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1) Literature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Teacher’s material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ArchiveX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paperswithcode.com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Reddit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GitHub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Paper’s references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2) For each paper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What we find useful for our problem?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Which references we want to follow?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B0F260F5-F52D-4DD0-8890-EF9D873C4802}"/>
              </a:ext>
            </a:extLst>
          </p:cNvPr>
          <p:cNvCxnSpPr>
            <a:cxnSpLocks/>
          </p:cNvCxnSpPr>
          <p:nvPr/>
        </p:nvCxnSpPr>
        <p:spPr>
          <a:xfrm flipV="1">
            <a:off x="5080000" y="3814619"/>
            <a:ext cx="0" cy="1625599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FCF7879F-803F-475D-872E-F3543533547B}"/>
              </a:ext>
            </a:extLst>
          </p:cNvPr>
          <p:cNvCxnSpPr/>
          <p:nvPr/>
        </p:nvCxnSpPr>
        <p:spPr>
          <a:xfrm flipH="1">
            <a:off x="4645891" y="5440218"/>
            <a:ext cx="434109" cy="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391DB72E-687B-4D0B-B74B-65C80262BE50}"/>
              </a:ext>
            </a:extLst>
          </p:cNvPr>
          <p:cNvCxnSpPr>
            <a:cxnSpLocks/>
          </p:cNvCxnSpPr>
          <p:nvPr/>
        </p:nvCxnSpPr>
        <p:spPr>
          <a:xfrm flipH="1">
            <a:off x="2514519" y="3814618"/>
            <a:ext cx="256548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CEE1484F-3EA3-43CF-BCBC-9194988DDF2D}"/>
              </a:ext>
            </a:extLst>
          </p:cNvPr>
          <p:cNvCxnSpPr>
            <a:cxnSpLocks/>
          </p:cNvCxnSpPr>
          <p:nvPr/>
        </p:nvCxnSpPr>
        <p:spPr>
          <a:xfrm>
            <a:off x="4729018" y="5006109"/>
            <a:ext cx="119149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Scorrimento verticale 39">
            <a:extLst>
              <a:ext uri="{FF2B5EF4-FFF2-40B4-BE49-F238E27FC236}">
                <a16:creationId xmlns:a16="http://schemas.microsoft.com/office/drawing/2014/main" id="{2411E49C-415B-4F75-BFA0-7BFC2C1BD8C4}"/>
              </a:ext>
            </a:extLst>
          </p:cNvPr>
          <p:cNvSpPr/>
          <p:nvPr/>
        </p:nvSpPr>
        <p:spPr>
          <a:xfrm>
            <a:off x="5717309" y="3680460"/>
            <a:ext cx="2096655" cy="2574621"/>
          </a:xfrm>
          <a:prstGeom prst="verticalScroll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1D 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Attention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40 MFCC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DSConv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3927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3"/>
            <a:ext cx="8599487" cy="488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3) Try to mix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 things written down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Example: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X says that MFCC are good for human voice …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Y says that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are faster than normal CNN …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Mixing X and Y will work?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4 ) Debugging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Bias vs Variance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Error Analysis: look at the misclassified examples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Why didn’t work? When explaining we discovered other things to try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026" name="Picture 2" descr="Two puzzle pieces | Free Icon">
            <a:extLst>
              <a:ext uri="{FF2B5EF4-FFF2-40B4-BE49-F238E27FC236}">
                <a16:creationId xmlns:a16="http://schemas.microsoft.com/office/drawing/2014/main" id="{7C088BFB-4250-4ADF-BD18-838E0EC7C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39" b="28094"/>
          <a:stretch/>
        </p:blipFill>
        <p:spPr bwMode="auto">
          <a:xfrm>
            <a:off x="3747735" y="3253509"/>
            <a:ext cx="2982118" cy="136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4AAD0F5-CE75-4940-A8D0-D90C44671B15}"/>
              </a:ext>
            </a:extLst>
          </p:cNvPr>
          <p:cNvSpPr txBox="1"/>
          <p:nvPr/>
        </p:nvSpPr>
        <p:spPr>
          <a:xfrm>
            <a:off x="4108449" y="2979102"/>
            <a:ext cx="120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40 MFCC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F5B66A-2790-4DD8-939A-9B33FD2EE055}"/>
              </a:ext>
            </a:extLst>
          </p:cNvPr>
          <p:cNvSpPr txBox="1"/>
          <p:nvPr/>
        </p:nvSpPr>
        <p:spPr>
          <a:xfrm>
            <a:off x="5286090" y="2985997"/>
            <a:ext cx="146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DSConv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28938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GNET-template2">
  <a:themeElements>
    <a:clrScheme name="Luna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Luna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Lun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DEI_SCIENTIFIC_TEMPLATE_SLIDE.potx</Template>
  <TotalTime>4053</TotalTime>
  <Words>1136</Words>
  <Application>Microsoft Office PowerPoint</Application>
  <PresentationFormat>Presentazione su schermo (4:3)</PresentationFormat>
  <Paragraphs>176</Paragraphs>
  <Slides>17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5" baseType="lpstr">
      <vt:lpstr>Arial</vt:lpstr>
      <vt:lpstr>Calibri</vt:lpstr>
      <vt:lpstr>Courier New</vt:lpstr>
      <vt:lpstr>Garamond</vt:lpstr>
      <vt:lpstr>Tw Cen MT</vt:lpstr>
      <vt:lpstr>Wingdings</vt:lpstr>
      <vt:lpstr>Wingdings 2</vt:lpstr>
      <vt:lpstr>SIGNET-template2</vt:lpstr>
      <vt:lpstr>????Key word Spotting???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University of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presentazione DEI</dc:title>
  <dc:creator>Stefano Ivancich</dc:creator>
  <cp:lastModifiedBy>STEFANO IVANCICH</cp:lastModifiedBy>
  <cp:revision>534</cp:revision>
  <dcterms:created xsi:type="dcterms:W3CDTF">2011-09-22T18:51:05Z</dcterms:created>
  <dcterms:modified xsi:type="dcterms:W3CDTF">2020-07-30T13:55:38Z</dcterms:modified>
</cp:coreProperties>
</file>

<file path=docProps/thumbnail.jpeg>
</file>